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7" r:id="rId2"/>
    <p:sldId id="403"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11">
          <p15:clr>
            <a:srgbClr val="A4A3A4"/>
          </p15:clr>
        </p15:guide>
        <p15:guide id="2" pos="314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54"/>
    <a:srgbClr val="009900"/>
    <a:srgbClr val="DDDDDD"/>
    <a:srgbClr val="B2B2B2"/>
    <a:srgbClr val="CCCCFF"/>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71710" autoAdjust="0"/>
  </p:normalViewPr>
  <p:slideViewPr>
    <p:cSldViewPr snapToGrid="0">
      <p:cViewPr varScale="1">
        <p:scale>
          <a:sx n="67" d="100"/>
          <a:sy n="67" d="100"/>
        </p:scale>
        <p:origin x="1056" y="72"/>
      </p:cViewPr>
      <p:guideLst>
        <p:guide orient="horz" pos="1111"/>
        <p:guide pos="3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76"/>
    </p:cViewPr>
  </p:sorterViewPr>
  <p:notesViewPr>
    <p:cSldViewPr snapToGrid="0">
      <p:cViewPr>
        <p:scale>
          <a:sx n="75" d="100"/>
          <a:sy n="75" d="100"/>
        </p:scale>
        <p:origin x="2394" y="54"/>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92D4FE3B-37C6-4EBA-B44F-18C91B6C86E6}" type="datetime1">
              <a:rPr lang="en-US"/>
              <a:pPr>
                <a:defRPr/>
              </a:pPr>
              <a:t>9/3/2019</a:t>
            </a:fld>
            <a:endParaRPr lang="en-US"/>
          </a:p>
        </p:txBody>
      </p:sp>
      <p:sp>
        <p:nvSpPr>
          <p:cNvPr id="717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94AFE0B5-CBD8-40E1-A6F7-B1017AD9D9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85B6BE87-2DD1-4E74-B4A6-0F92A8C622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Welcome to the Data Extract Creation Tool Training presentation.  This presentation will cover the basics of utilizing the Data Extract Creation Tool to add employees, not previously captured in your extract, to your CWB.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Choose the “Pay pool data from Personnel Data System”, </a:t>
            </a:r>
            <a:r>
              <a:rPr lang="en-US" altLang="en-US">
                <a:latin typeface="Arial" panose="020B0604020202020204" pitchFamily="34" charset="0"/>
              </a:rPr>
              <a:t>and </a:t>
            </a:r>
            <a:r>
              <a:rPr lang="en-US" altLang="en-US" smtClean="0">
                <a:latin typeface="Arial" panose="020B0604020202020204" pitchFamily="34" charset="0"/>
              </a:rPr>
              <a:t>click </a:t>
            </a:r>
            <a:r>
              <a:rPr lang="en-US" altLang="en-US" dirty="0">
                <a:latin typeface="Arial" panose="020B0604020202020204" pitchFamily="34" charset="0"/>
              </a:rPr>
              <a:t>on the Continue tab.</a:t>
            </a:r>
          </a:p>
        </p:txBody>
      </p:sp>
      <p:sp>
        <p:nvSpPr>
          <p:cNvPr id="2355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8017105-D609-4F94-AC1A-061FEA4E1E6D}" type="slidenum">
              <a:rPr lang="en-US" altLang="en-US" sz="1200" b="0" smtClean="0"/>
              <a:pPr/>
              <a:t>10</a:t>
            </a:fld>
            <a:endParaRPr lang="en-US"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Highlight the DCIPS Import txt file and click the Open tab.</a:t>
            </a:r>
          </a:p>
        </p:txBody>
      </p:sp>
      <p:sp>
        <p:nvSpPr>
          <p:cNvPr id="2560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6FA1BBD-9437-4424-B556-4AF8EF7D58B7}" type="slidenum">
              <a:rPr lang="en-US" altLang="en-US" sz="1200" b="0" smtClean="0"/>
              <a:pPr/>
              <a:t>11</a:t>
            </a:fld>
            <a:endParaRPr lang="en-US" alt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Choose “Select All” tab to highlight the employee’s name or click in the box next to the name.  Click on “Import Selected” tab.</a:t>
            </a:r>
          </a:p>
        </p:txBody>
      </p:sp>
      <p:sp>
        <p:nvSpPr>
          <p:cNvPr id="2765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5B71A58-1ED5-425D-A8BB-FA5F21836E59}" type="slidenum">
              <a:rPr lang="en-US" altLang="en-US" sz="1200" b="0" smtClean="0"/>
              <a:pPr/>
              <a:t>12</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Click on the “Yes” tab to save the spreadsheet.</a:t>
            </a:r>
          </a:p>
        </p:txBody>
      </p:sp>
      <p:sp>
        <p:nvSpPr>
          <p:cNvPr id="2970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D50C9CB-87A6-49BA-AE07-F32747CD76A9}" type="slidenum">
              <a:rPr lang="en-US" altLang="en-US" sz="1200" b="0" smtClean="0"/>
              <a:pPr/>
              <a:t>13</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Check CWB to ensure that the employee has been added.  Continue</a:t>
            </a:r>
            <a:r>
              <a:rPr lang="en-US" altLang="en-US" baseline="0" dirty="0">
                <a:latin typeface="Arial" panose="020B0604020202020204" pitchFamily="34" charset="0"/>
              </a:rPr>
              <a:t> with Pay Pool deliberations outlined in the CWB User Guide.</a:t>
            </a:r>
            <a:endParaRPr lang="en-US" altLang="en-US" dirty="0">
              <a:latin typeface="Arial" panose="020B0604020202020204" pitchFamily="34" charset="0"/>
            </a:endParaRPr>
          </a:p>
        </p:txBody>
      </p:sp>
      <p:sp>
        <p:nvSpPr>
          <p:cNvPr id="3174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1123B07-2DE5-4002-9230-F7150F866174}" type="slidenum">
              <a:rPr lang="en-US" altLang="en-US" sz="1200" b="0" smtClean="0"/>
              <a:pPr/>
              <a:t>14</a:t>
            </a:fld>
            <a:endParaRPr lang="en-US"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concludes the training presentation.  </a:t>
            </a:r>
          </a:p>
          <a:p>
            <a:endParaRPr lang="en-US" altLang="en-US" dirty="0">
              <a:latin typeface="Arial" panose="020B0604020202020204" pitchFamily="34" charset="0"/>
            </a:endParaRPr>
          </a:p>
          <a:p>
            <a:r>
              <a:rPr lang="en-US" altLang="en-US" dirty="0">
                <a:latin typeface="Arial" panose="020B0604020202020204" pitchFamily="34" charset="0"/>
              </a:rPr>
              <a:t>Remember to read the DCIPS CWB Extract &amp; Upload-Payout Processes User Guide, DCIPS CWB User Guide, and DCIPS DPAT User Guide.  Utilize the CWB tool with the CWB test data to practice using the CWB tool to make bonus decisions.  For any questions, contact Femi at the email or phone number listed here.</a:t>
            </a:r>
          </a:p>
        </p:txBody>
      </p:sp>
      <p:sp>
        <p:nvSpPr>
          <p:cNvPr id="33796" name="Header Placeholder 3"/>
          <p:cNvSpPr>
            <a:spLocks noGrp="1"/>
          </p:cNvSpPr>
          <p:nvPr>
            <p:ph type="hdr" sz="quarter" idx="4294967295"/>
          </p:nvPr>
        </p:nvSpPr>
        <p:spPr bwMode="auto">
          <a:xfrm>
            <a:off x="-1" y="0"/>
            <a:ext cx="701675"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200" b="0" dirty="0">
                <a:solidFill>
                  <a:srgbClr val="000000"/>
                </a:solidFill>
              </a:rPr>
              <a:t>DRAFT</a:t>
            </a:r>
          </a:p>
        </p:txBody>
      </p:sp>
      <p:sp>
        <p:nvSpPr>
          <p:cNvPr id="337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13872D6-0E6B-4C76-960E-16AAFA58D2A5}" type="slidenum">
              <a:rPr lang="en-US" altLang="en-US" sz="1200" b="0" smtClean="0">
                <a:solidFill>
                  <a:srgbClr val="000000"/>
                </a:solidFill>
              </a:rPr>
              <a:pPr/>
              <a:t>15</a:t>
            </a:fld>
            <a:endParaRPr lang="en-US" altLang="en-US" sz="1200"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If you discover that one or more employees are not present, you should try to determine why they are missing and take the appropriate action: </a:t>
            </a:r>
          </a:p>
          <a:p>
            <a:pPr>
              <a:defRPr/>
            </a:pPr>
            <a:r>
              <a:rPr lang="en-US" b="1" dirty="0">
                <a:latin typeface="Arial" panose="020B0604020202020204" pitchFamily="34" charset="0"/>
                <a:cs typeface="Arial" panose="020B0604020202020204" pitchFamily="34" charset="0"/>
              </a:rPr>
              <a:t>Reasons why an employee is not in the extract – </a:t>
            </a:r>
            <a:r>
              <a:rPr lang="en-US" dirty="0">
                <a:latin typeface="Arial" panose="020B0604020202020204" pitchFamily="34" charset="0"/>
                <a:cs typeface="Arial" panose="020B0604020202020204" pitchFamily="34" charset="0"/>
              </a:rPr>
              <a:t>Employee came on board after the date of extract; Employee was not assigned to the pay pool at the time of extract due to incorrect pay pool ID; Employee transferred from one agency to another and the employee's personnel action for the transfer has not been processed yet.</a:t>
            </a:r>
          </a:p>
          <a:p>
            <a:pPr>
              <a:defRPr/>
            </a:pPr>
            <a:endParaRPr lang="en-US" dirty="0"/>
          </a:p>
          <a:p>
            <a:pPr>
              <a:defRPr/>
            </a:pPr>
            <a:r>
              <a:rPr lang="en-US" dirty="0"/>
              <a:t>If you encounter a situation where a given employee should be considered for a bonus in your pay pool (and you are certain that they are not being considered in any other pay pool), you can use the Data Extract Creation Tool to manually create a record for the employee and import their record into the CWB. </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remaining slides in this presentation will give instructions on how to use the Data Extract Creation Tool and how to import the records into the CWB. 	</a:t>
            </a:r>
          </a:p>
        </p:txBody>
      </p:sp>
      <p:sp>
        <p:nvSpPr>
          <p:cNvPr id="71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AE152BA-9003-4ADD-82C2-DC97B72EC85C}" type="slidenum">
              <a:rPr lang="en-US" altLang="en-US" sz="1200" b="0" smtClean="0"/>
              <a:pPr/>
              <a:t>2</a:t>
            </a:fld>
            <a:endParaRPr lang="en-US" alt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To add a missing employee, fill in all the cells that are highlighted in green.</a:t>
            </a:r>
          </a:p>
        </p:txBody>
      </p:sp>
      <p:sp>
        <p:nvSpPr>
          <p:cNvPr id="922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2056DA0-CA19-401E-A600-4CBB90135981}" type="slidenum">
              <a:rPr lang="en-US" altLang="en-US" sz="1200" b="0" smtClean="0"/>
              <a:pPr/>
              <a:t>3</a:t>
            </a:fld>
            <a:endParaRPr lang="en-US" alt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all of the green cells are filled, click on the “Export” tab at the top.</a:t>
            </a:r>
          </a:p>
        </p:txBody>
      </p:sp>
      <p:sp>
        <p:nvSpPr>
          <p:cNvPr id="1126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C2706FC-DAB8-4508-B089-DB4CF81C5CDD}" type="slidenum">
              <a:rPr lang="en-US" altLang="en-US" sz="1200" b="0" smtClean="0"/>
              <a:pPr/>
              <a:t>4</a:t>
            </a:fld>
            <a:endParaRPr lang="en-US"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Click okay to export data.</a:t>
            </a:r>
          </a:p>
        </p:txBody>
      </p:sp>
      <p:sp>
        <p:nvSpPr>
          <p:cNvPr id="1331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E4B3C42-F78F-4AA3-B3F4-6B01CA619E8E}"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Program generates an import file with a system-generated name.</a:t>
            </a:r>
          </a:p>
        </p:txBody>
      </p:sp>
      <p:sp>
        <p:nvSpPr>
          <p:cNvPr id="1536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47A69CE-B9D8-404A-92F7-1F06B89F21EE}"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Program shows you the location of the import file.</a:t>
            </a:r>
          </a:p>
        </p:txBody>
      </p:sp>
      <p:sp>
        <p:nvSpPr>
          <p:cNvPr id="1741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E7D3CA3-1B0B-43D7-B707-9D2254508ED0}" type="slidenum">
              <a:rPr lang="en-US" altLang="en-US" sz="1200" b="0" smtClean="0"/>
              <a:pPr/>
              <a:t>7</a:t>
            </a:fld>
            <a:endParaRPr lang="en-US" alt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Program has already saved your import file, so there is no need to save the changes to the DCIPS Data Extract Creation Tool.  </a:t>
            </a:r>
          </a:p>
        </p:txBody>
      </p:sp>
      <p:sp>
        <p:nvSpPr>
          <p:cNvPr id="1946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9045B98-368A-4A56-8D76-E3D421C59C79}" type="slidenum">
              <a:rPr lang="en-US" altLang="en-US" sz="1200" b="0" smtClean="0"/>
              <a:pPr/>
              <a:t>8</a:t>
            </a:fld>
            <a:endParaRPr lang="en-US"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Open the CWB that already contains the names and information for your other employees.  Click the “Import” link located in Step 1.</a:t>
            </a:r>
          </a:p>
        </p:txBody>
      </p:sp>
      <p:sp>
        <p:nvSpPr>
          <p:cNvPr id="2150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41CF797-4401-4239-93E0-902651C85F93}" type="slidenum">
              <a:rPr lang="en-US" altLang="en-US" sz="1200" b="0" smtClean="0"/>
              <a:pPr/>
              <a:t>9</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67082AED-8943-4C73-9448-B62AE82999D8}" type="slidenum">
              <a:rPr lang="en-US" altLang="en-US"/>
              <a:pPr>
                <a:defRPr/>
              </a:pPr>
              <a:t>‹#›</a:t>
            </a:fld>
            <a:endParaRPr lang="en-US" altLang="en-US"/>
          </a:p>
        </p:txBody>
      </p:sp>
    </p:spTree>
    <p:extLst>
      <p:ext uri="{BB962C8B-B14F-4D97-AF65-F5344CB8AC3E}">
        <p14:creationId xmlns:p14="http://schemas.microsoft.com/office/powerpoint/2010/main" val="376282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A84D9E21-19A3-4AD6-B675-F0E73F955064}" type="slidenum">
              <a:rPr lang="en-US" altLang="en-US"/>
              <a:pPr>
                <a:defRPr/>
              </a:pPr>
              <a:t>‹#›</a:t>
            </a:fld>
            <a:endParaRPr lang="en-US" altLang="en-US"/>
          </a:p>
        </p:txBody>
      </p:sp>
    </p:spTree>
    <p:extLst>
      <p:ext uri="{BB962C8B-B14F-4D97-AF65-F5344CB8AC3E}">
        <p14:creationId xmlns:p14="http://schemas.microsoft.com/office/powerpoint/2010/main" val="278367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314398F1-86F1-484B-9A56-731D81796635}" type="slidenum">
              <a:rPr lang="en-US" altLang="en-US"/>
              <a:pPr>
                <a:defRPr/>
              </a:pPr>
              <a:t>‹#›</a:t>
            </a:fld>
            <a:endParaRPr lang="en-US" altLang="en-US"/>
          </a:p>
        </p:txBody>
      </p:sp>
    </p:spTree>
    <p:extLst>
      <p:ext uri="{BB962C8B-B14F-4D97-AF65-F5344CB8AC3E}">
        <p14:creationId xmlns:p14="http://schemas.microsoft.com/office/powerpoint/2010/main" val="216267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able Placeholder 2"/>
          <p:cNvSpPr>
            <a:spLocks noGrp="1"/>
          </p:cNvSpPr>
          <p:nvPr>
            <p:ph type="tbl" idx="1"/>
          </p:nvPr>
        </p:nvSpPr>
        <p:spPr>
          <a:xfrm>
            <a:off x="457200" y="1454150"/>
            <a:ext cx="8229600" cy="466725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47E94A60-B2F0-4330-A5A2-4C579FF2B381}" type="slidenum">
              <a:rPr lang="en-US" altLang="en-US"/>
              <a:pPr>
                <a:defRPr/>
              </a:pPr>
              <a:t>‹#›</a:t>
            </a:fld>
            <a:endParaRPr lang="en-US" altLang="en-US"/>
          </a:p>
        </p:txBody>
      </p:sp>
    </p:spTree>
    <p:extLst>
      <p:ext uri="{BB962C8B-B14F-4D97-AF65-F5344CB8AC3E}">
        <p14:creationId xmlns:p14="http://schemas.microsoft.com/office/powerpoint/2010/main" val="190957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E6CFAB50-869B-4E20-9B26-65AFF6491528}" type="slidenum">
              <a:rPr lang="en-US" altLang="en-US"/>
              <a:pPr>
                <a:defRPr/>
              </a:pPr>
              <a:t>‹#›</a:t>
            </a:fld>
            <a:endParaRPr lang="en-US" altLang="en-US"/>
          </a:p>
        </p:txBody>
      </p:sp>
    </p:spTree>
    <p:extLst>
      <p:ext uri="{BB962C8B-B14F-4D97-AF65-F5344CB8AC3E}">
        <p14:creationId xmlns:p14="http://schemas.microsoft.com/office/powerpoint/2010/main" val="40668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A75B7BD0-EDAF-4079-8567-5D007E58AD2C}" type="slidenum">
              <a:rPr lang="en-US" altLang="en-US"/>
              <a:pPr>
                <a:defRPr/>
              </a:pPr>
              <a:t>‹#›</a:t>
            </a:fld>
            <a:endParaRPr lang="en-US" altLang="en-US"/>
          </a:p>
        </p:txBody>
      </p:sp>
    </p:spTree>
    <p:extLst>
      <p:ext uri="{BB962C8B-B14F-4D97-AF65-F5344CB8AC3E}">
        <p14:creationId xmlns:p14="http://schemas.microsoft.com/office/powerpoint/2010/main" val="21355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438F52DA-F339-42E4-82E2-E0175695E499}" type="slidenum">
              <a:rPr lang="en-US" altLang="en-US"/>
              <a:pPr>
                <a:defRPr/>
              </a:pPr>
              <a:t>‹#›</a:t>
            </a:fld>
            <a:endParaRPr lang="en-US" altLang="en-US"/>
          </a:p>
        </p:txBody>
      </p:sp>
    </p:spTree>
    <p:extLst>
      <p:ext uri="{BB962C8B-B14F-4D97-AF65-F5344CB8AC3E}">
        <p14:creationId xmlns:p14="http://schemas.microsoft.com/office/powerpoint/2010/main" val="426510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59014562-031B-4D72-A051-E80CEFA81297}" type="slidenum">
              <a:rPr lang="en-US" altLang="en-US"/>
              <a:pPr>
                <a:defRPr/>
              </a:pPr>
              <a:t>‹#›</a:t>
            </a:fld>
            <a:endParaRPr lang="en-US" altLang="en-US"/>
          </a:p>
        </p:txBody>
      </p:sp>
    </p:spTree>
    <p:extLst>
      <p:ext uri="{BB962C8B-B14F-4D97-AF65-F5344CB8AC3E}">
        <p14:creationId xmlns:p14="http://schemas.microsoft.com/office/powerpoint/2010/main" val="286886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E6B10A8B-8405-4B46-8A60-2E8098521BFF}" type="slidenum">
              <a:rPr lang="en-US" altLang="en-US"/>
              <a:pPr>
                <a:defRPr/>
              </a:pPr>
              <a:t>‹#›</a:t>
            </a:fld>
            <a:endParaRPr lang="en-US" altLang="en-US"/>
          </a:p>
        </p:txBody>
      </p:sp>
    </p:spTree>
    <p:extLst>
      <p:ext uri="{BB962C8B-B14F-4D97-AF65-F5344CB8AC3E}">
        <p14:creationId xmlns:p14="http://schemas.microsoft.com/office/powerpoint/2010/main" val="231600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50D29FAE-6520-4F29-A6AF-7324BF4C3B8C}" type="slidenum">
              <a:rPr lang="en-US" altLang="en-US"/>
              <a:pPr>
                <a:defRPr/>
              </a:pPr>
              <a:t>‹#›</a:t>
            </a:fld>
            <a:endParaRPr lang="en-US" altLang="en-US"/>
          </a:p>
        </p:txBody>
      </p:sp>
    </p:spTree>
    <p:extLst>
      <p:ext uri="{BB962C8B-B14F-4D97-AF65-F5344CB8AC3E}">
        <p14:creationId xmlns:p14="http://schemas.microsoft.com/office/powerpoint/2010/main" val="41072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5653F19B-E94A-4AFC-9CEB-351F36C25521}" type="slidenum">
              <a:rPr lang="en-US" altLang="en-US"/>
              <a:pPr>
                <a:defRPr/>
              </a:pPr>
              <a:t>‹#›</a:t>
            </a:fld>
            <a:endParaRPr lang="en-US" altLang="en-US"/>
          </a:p>
        </p:txBody>
      </p:sp>
    </p:spTree>
    <p:extLst>
      <p:ext uri="{BB962C8B-B14F-4D97-AF65-F5344CB8AC3E}">
        <p14:creationId xmlns:p14="http://schemas.microsoft.com/office/powerpoint/2010/main" val="267636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38C7EE95-9DE8-4DEB-8289-30136901E81F}" type="slidenum">
              <a:rPr lang="en-US" altLang="en-US"/>
              <a:pPr>
                <a:defRPr/>
              </a:pPr>
              <a:t>‹#›</a:t>
            </a:fld>
            <a:endParaRPr lang="en-US" altLang="en-US"/>
          </a:p>
        </p:txBody>
      </p:sp>
    </p:spTree>
    <p:extLst>
      <p:ext uri="{BB962C8B-B14F-4D97-AF65-F5344CB8AC3E}">
        <p14:creationId xmlns:p14="http://schemas.microsoft.com/office/powerpoint/2010/main" val="273713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B74A3DF-6A1B-471F-867B-8F5DC59CA3AC}" type="slidenum">
              <a:rPr lang="en-US" altLang="en-US"/>
              <a:pPr>
                <a:defRPr/>
              </a:pPr>
              <a:t>‹#›</a:t>
            </a:fld>
            <a:endParaRPr lang="en-US" altLang="en-US"/>
          </a:p>
        </p:txBody>
      </p:sp>
    </p:spTree>
    <p:extLst>
      <p:ext uri="{BB962C8B-B14F-4D97-AF65-F5344CB8AC3E}">
        <p14:creationId xmlns:p14="http://schemas.microsoft.com/office/powerpoint/2010/main" val="87587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6313" y="152400"/>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54150"/>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p:cNvSpPr>
            <a:spLocks noGrp="1" noChangeArrowheads="1"/>
          </p:cNvSpPr>
          <p:nvPr>
            <p:ph type="sldNum" sz="quarter" idx="4"/>
          </p:nvPr>
        </p:nvSpPr>
        <p:spPr bwMode="auto">
          <a:xfrm>
            <a:off x="6946900" y="6516688"/>
            <a:ext cx="2133600" cy="16351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eaLnBrk="1" hangingPunct="1">
              <a:defRPr sz="1000" b="0"/>
            </a:lvl1pPr>
          </a:lstStyle>
          <a:p>
            <a:pPr>
              <a:defRPr/>
            </a:pPr>
            <a:endParaRPr lang="en-US" altLang="en-US"/>
          </a:p>
          <a:p>
            <a:pPr>
              <a:defRPr/>
            </a:pPr>
            <a:endParaRPr lang="en-US" altLang="en-US"/>
          </a:p>
          <a:p>
            <a:pPr>
              <a:defRPr/>
            </a:pPr>
            <a:fld id="{3FE247BA-5C54-4EA3-B3D9-12FDB2AAB3B3}" type="slidenum">
              <a:rPr lang="en-US" altLang="en-US"/>
              <a:pPr>
                <a:defRPr/>
              </a:pPr>
              <a:t>‹#›</a:t>
            </a:fld>
            <a:endParaRPr lang="en-US" altLang="en-US"/>
          </a:p>
        </p:txBody>
      </p:sp>
      <p:pic>
        <p:nvPicPr>
          <p:cNvPr id="1029" name="Picture 22" descr="DCIPS_blue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23"/>
          <p:cNvSpPr>
            <a:spLocks noChangeShapeType="1"/>
          </p:cNvSpPr>
          <p:nvPr userDrawn="1"/>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0" fontAlgn="base" hangingPunct="0">
        <a:lnSpc>
          <a:spcPct val="90000"/>
        </a:lnSpc>
        <a:spcBef>
          <a:spcPct val="0"/>
        </a:spcBef>
        <a:spcAft>
          <a:spcPct val="0"/>
        </a:spcAft>
        <a:defRPr sz="3600" b="1" i="1">
          <a:solidFill>
            <a:srgbClr val="081D54"/>
          </a:solidFill>
          <a:latin typeface="+mj-lt"/>
          <a:ea typeface="+mj-ea"/>
          <a:cs typeface="+mj-cs"/>
        </a:defRPr>
      </a:lvl1pPr>
      <a:lvl2pPr algn="r" rtl="0" eaLnBrk="0" fontAlgn="base" hangingPunct="0">
        <a:lnSpc>
          <a:spcPct val="90000"/>
        </a:lnSpc>
        <a:spcBef>
          <a:spcPct val="0"/>
        </a:spcBef>
        <a:spcAft>
          <a:spcPct val="0"/>
        </a:spcAft>
        <a:defRPr sz="3600" b="1" i="1">
          <a:solidFill>
            <a:srgbClr val="081D54"/>
          </a:solidFill>
          <a:latin typeface="Arial" charset="0"/>
        </a:defRPr>
      </a:lvl2pPr>
      <a:lvl3pPr algn="r" rtl="0" eaLnBrk="0" fontAlgn="base" hangingPunct="0">
        <a:lnSpc>
          <a:spcPct val="90000"/>
        </a:lnSpc>
        <a:spcBef>
          <a:spcPct val="0"/>
        </a:spcBef>
        <a:spcAft>
          <a:spcPct val="0"/>
        </a:spcAft>
        <a:defRPr sz="3600" b="1" i="1">
          <a:solidFill>
            <a:srgbClr val="081D54"/>
          </a:solidFill>
          <a:latin typeface="Arial" charset="0"/>
        </a:defRPr>
      </a:lvl3pPr>
      <a:lvl4pPr algn="r" rtl="0" eaLnBrk="0" fontAlgn="base" hangingPunct="0">
        <a:lnSpc>
          <a:spcPct val="90000"/>
        </a:lnSpc>
        <a:spcBef>
          <a:spcPct val="0"/>
        </a:spcBef>
        <a:spcAft>
          <a:spcPct val="0"/>
        </a:spcAft>
        <a:defRPr sz="3600" b="1" i="1">
          <a:solidFill>
            <a:srgbClr val="081D54"/>
          </a:solidFill>
          <a:latin typeface="Arial" charset="0"/>
        </a:defRPr>
      </a:lvl4pPr>
      <a:lvl5pPr algn="r" rtl="0" eaLnBrk="0" fontAlgn="base" hangingPunct="0">
        <a:lnSpc>
          <a:spcPct val="90000"/>
        </a:lnSpc>
        <a:spcBef>
          <a:spcPct val="0"/>
        </a:spcBef>
        <a:spcAft>
          <a:spcPct val="0"/>
        </a:spcAft>
        <a:defRPr sz="3600" b="1" i="1">
          <a:solidFill>
            <a:srgbClr val="081D54"/>
          </a:solidFill>
          <a:latin typeface="Arial" charset="0"/>
        </a:defRPr>
      </a:lvl5pPr>
      <a:lvl6pPr marL="457200" algn="r" rtl="0" fontAlgn="base">
        <a:lnSpc>
          <a:spcPct val="90000"/>
        </a:lnSpc>
        <a:spcBef>
          <a:spcPct val="0"/>
        </a:spcBef>
        <a:spcAft>
          <a:spcPct val="0"/>
        </a:spcAft>
        <a:defRPr sz="3600" b="1" i="1">
          <a:solidFill>
            <a:srgbClr val="081D54"/>
          </a:solidFill>
          <a:latin typeface="Arial" charset="0"/>
        </a:defRPr>
      </a:lvl6pPr>
      <a:lvl7pPr marL="914400" algn="r" rtl="0" fontAlgn="base">
        <a:lnSpc>
          <a:spcPct val="90000"/>
        </a:lnSpc>
        <a:spcBef>
          <a:spcPct val="0"/>
        </a:spcBef>
        <a:spcAft>
          <a:spcPct val="0"/>
        </a:spcAft>
        <a:defRPr sz="3600" b="1" i="1">
          <a:solidFill>
            <a:srgbClr val="081D54"/>
          </a:solidFill>
          <a:latin typeface="Arial" charset="0"/>
        </a:defRPr>
      </a:lvl7pPr>
      <a:lvl8pPr marL="1371600" algn="r" rtl="0" fontAlgn="base">
        <a:lnSpc>
          <a:spcPct val="90000"/>
        </a:lnSpc>
        <a:spcBef>
          <a:spcPct val="0"/>
        </a:spcBef>
        <a:spcAft>
          <a:spcPct val="0"/>
        </a:spcAft>
        <a:defRPr sz="3600" b="1" i="1">
          <a:solidFill>
            <a:srgbClr val="081D54"/>
          </a:solidFill>
          <a:latin typeface="Arial" charset="0"/>
        </a:defRPr>
      </a:lvl8pPr>
      <a:lvl9pPr marL="1828800" algn="r" rtl="0" fontAlgn="base">
        <a:lnSpc>
          <a:spcPct val="90000"/>
        </a:lnSpc>
        <a:spcBef>
          <a:spcPct val="0"/>
        </a:spcBef>
        <a:spcAft>
          <a:spcPct val="0"/>
        </a:spcAft>
        <a:defRPr sz="3600" b="1" i="1">
          <a:solidFill>
            <a:srgbClr val="081D54"/>
          </a:solidFill>
          <a:latin typeface="Arial" charset="0"/>
        </a:defRPr>
      </a:lvl9pPr>
    </p:titleStyle>
    <p:body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60375" y="2919413"/>
            <a:ext cx="83343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lnSpc>
                <a:spcPct val="90000"/>
              </a:lnSpc>
            </a:pPr>
            <a:r>
              <a:rPr lang="en-US" altLang="en-US" sz="4800">
                <a:solidFill>
                  <a:srgbClr val="002060"/>
                </a:solidFill>
              </a:rPr>
              <a:t>Data Extract Creation Tool Training</a:t>
            </a:r>
          </a:p>
        </p:txBody>
      </p:sp>
      <p:pic>
        <p:nvPicPr>
          <p:cNvPr id="4" name="Audio 3">
            <a:hlinkClick r:id="" action="ppaction://media"/>
            <a:extLst>
              <a:ext uri="{FF2B5EF4-FFF2-40B4-BE49-F238E27FC236}">
                <a16:creationId xmlns:a16="http://schemas.microsoft.com/office/drawing/2014/main" id="{2162E3B4-14C7-4901-B398-BEC732DF7A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973"/>
    </mc:Choice>
    <mc:Fallback xmlns="">
      <p:transition spd="slow" advTm="19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131" y="1326817"/>
            <a:ext cx="6511698" cy="455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982617" y="2743199"/>
            <a:ext cx="2623456" cy="3324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2" name="TextBox 1"/>
          <p:cNvSpPr txBox="1">
            <a:spLocks noChangeArrowheads="1"/>
          </p:cNvSpPr>
          <p:nvPr/>
        </p:nvSpPr>
        <p:spPr bwMode="auto">
          <a:xfrm>
            <a:off x="280988" y="5880100"/>
            <a:ext cx="8628062" cy="830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Choose the “Pay pool data from Personnel Data System?” tab.  Click on the “Continue” tab.</a:t>
            </a:r>
          </a:p>
        </p:txBody>
      </p:sp>
      <p:pic>
        <p:nvPicPr>
          <p:cNvPr id="4" name="Audio 3">
            <a:hlinkClick r:id="" action="ppaction://media"/>
            <a:extLst>
              <a:ext uri="{FF2B5EF4-FFF2-40B4-BE49-F238E27FC236}">
                <a16:creationId xmlns:a16="http://schemas.microsoft.com/office/drawing/2014/main" id="{D0D983A4-893D-4952-AD62-B07B956CAE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288"/>
    </mc:Choice>
    <mc:Fallback xmlns="">
      <p:transition spd="slow" advTm="10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153" y="1385467"/>
            <a:ext cx="6962775"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572000" y="2652291"/>
            <a:ext cx="3124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0" name="TextBox 5"/>
          <p:cNvSpPr txBox="1">
            <a:spLocks noChangeArrowheads="1"/>
          </p:cNvSpPr>
          <p:nvPr/>
        </p:nvSpPr>
        <p:spPr bwMode="auto">
          <a:xfrm>
            <a:off x="153987" y="6341268"/>
            <a:ext cx="8059737"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Choose the correct “.txt file”.  Click on the Open tab.</a:t>
            </a:r>
          </a:p>
        </p:txBody>
      </p:sp>
      <p:cxnSp>
        <p:nvCxnSpPr>
          <p:cNvPr id="5" name="Straight Arrow Connector 4"/>
          <p:cNvCxnSpPr>
            <a:cxnSpLocks/>
          </p:cNvCxnSpPr>
          <p:nvPr/>
        </p:nvCxnSpPr>
        <p:spPr>
          <a:xfrm flipV="1">
            <a:off x="6134100" y="5374433"/>
            <a:ext cx="0" cy="9668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BE5DD8A7-4658-415A-818E-178E0014BD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740"/>
    </mc:Choice>
    <mc:Fallback xmlns="">
      <p:transition spd="slow" advTm="8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329" y="1431587"/>
            <a:ext cx="5910943" cy="418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2"/>
          <p:cNvSpPr txBox="1">
            <a:spLocks noChangeArrowheads="1"/>
          </p:cNvSpPr>
          <p:nvPr/>
        </p:nvSpPr>
        <p:spPr bwMode="auto">
          <a:xfrm>
            <a:off x="104775" y="5741988"/>
            <a:ext cx="8882063" cy="831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Choose “Select All” tab to highlight the name or click in the box next to the name.  Next click on “Import Selected” tab.</a:t>
            </a:r>
          </a:p>
        </p:txBody>
      </p:sp>
      <p:cxnSp>
        <p:nvCxnSpPr>
          <p:cNvPr id="4" name="Straight Arrow Connector 3"/>
          <p:cNvCxnSpPr>
            <a:cxnSpLocks/>
          </p:cNvCxnSpPr>
          <p:nvPr/>
        </p:nvCxnSpPr>
        <p:spPr>
          <a:xfrm flipH="1" flipV="1">
            <a:off x="5824232" y="5126589"/>
            <a:ext cx="669874" cy="6153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5029200" y="4876800"/>
            <a:ext cx="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5BDF5720-2831-411E-B395-458EF77BC5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840"/>
    </mc:Choice>
    <mc:Fallback xmlns="">
      <p:transition spd="slow" advTm="11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41" y="1398993"/>
            <a:ext cx="77343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extBox 1"/>
          <p:cNvSpPr txBox="1">
            <a:spLocks noChangeArrowheads="1"/>
          </p:cNvSpPr>
          <p:nvPr/>
        </p:nvSpPr>
        <p:spPr bwMode="auto">
          <a:xfrm>
            <a:off x="153987" y="6168380"/>
            <a:ext cx="725076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Click on the “Yes” tab to save the spreadsheet.</a:t>
            </a:r>
          </a:p>
        </p:txBody>
      </p:sp>
      <p:cxnSp>
        <p:nvCxnSpPr>
          <p:cNvPr id="4" name="Straight Arrow Connector 3"/>
          <p:cNvCxnSpPr>
            <a:cxnSpLocks/>
          </p:cNvCxnSpPr>
          <p:nvPr/>
        </p:nvCxnSpPr>
        <p:spPr>
          <a:xfrm flipV="1">
            <a:off x="5187820" y="5318449"/>
            <a:ext cx="1138335" cy="8499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ACBF02B5-1B0B-41D7-846E-90A8A5092A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10"/>
    </mc:Choice>
    <mc:Fallback xmlns="">
      <p:transition spd="slow" advTm="6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16" y="1276350"/>
            <a:ext cx="8134577" cy="472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TextBox 1"/>
          <p:cNvSpPr txBox="1">
            <a:spLocks noChangeArrowheads="1"/>
          </p:cNvSpPr>
          <p:nvPr/>
        </p:nvSpPr>
        <p:spPr bwMode="auto">
          <a:xfrm>
            <a:off x="121330" y="6315140"/>
            <a:ext cx="813457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Check to ensure that the member has been added.</a:t>
            </a:r>
          </a:p>
        </p:txBody>
      </p:sp>
      <p:sp>
        <p:nvSpPr>
          <p:cNvPr id="4" name="Oval 3"/>
          <p:cNvSpPr/>
          <p:nvPr/>
        </p:nvSpPr>
        <p:spPr>
          <a:xfrm>
            <a:off x="312770" y="5799138"/>
            <a:ext cx="2057400" cy="295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Audio 1">
            <a:hlinkClick r:id="" action="ppaction://media"/>
            <a:extLst>
              <a:ext uri="{FF2B5EF4-FFF2-40B4-BE49-F238E27FC236}">
                <a16:creationId xmlns:a16="http://schemas.microsoft.com/office/drawing/2014/main" id="{B5B244FD-C4CA-4F7B-BD6A-7A5F1B85FD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25"/>
    </mc:Choice>
    <mc:Fallback xmlns="">
      <p:transition spd="slow" advTm="12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sz="1000" b="0">
              <a:solidFill>
                <a:srgbClr val="000000"/>
              </a:solidFill>
            </a:endParaRPr>
          </a:p>
          <a:p>
            <a:endParaRPr lang="en-US" altLang="en-US" sz="1000" b="0">
              <a:solidFill>
                <a:srgbClr val="000000"/>
              </a:solidFill>
            </a:endParaRPr>
          </a:p>
          <a:p>
            <a:fld id="{7F3FAA23-F971-437E-9CC7-E8BFC14E907A}" type="slidenum">
              <a:rPr lang="en-US" altLang="en-US" sz="1000" b="0" smtClean="0">
                <a:solidFill>
                  <a:srgbClr val="000000"/>
                </a:solidFill>
              </a:rPr>
              <a:pPr/>
              <a:t>15</a:t>
            </a:fld>
            <a:endParaRPr lang="en-US" altLang="en-US" sz="1000" b="0">
              <a:solidFill>
                <a:srgbClr val="000000"/>
              </a:solidFill>
            </a:endParaRPr>
          </a:p>
        </p:txBody>
      </p:sp>
      <p:sp>
        <p:nvSpPr>
          <p:cNvPr id="32771" name="Rectangle 3"/>
          <p:cNvSpPr>
            <a:spLocks noGrp="1" noChangeArrowheads="1"/>
          </p:cNvSpPr>
          <p:nvPr>
            <p:ph type="title"/>
          </p:nvPr>
        </p:nvSpPr>
        <p:spPr/>
        <p:txBody>
          <a:bodyPr/>
          <a:lstStyle/>
          <a:p>
            <a:r>
              <a:rPr lang="en-US" altLang="en-US"/>
              <a:t>Point of Contact</a:t>
            </a:r>
          </a:p>
        </p:txBody>
      </p:sp>
      <p:sp>
        <p:nvSpPr>
          <p:cNvPr id="32772" name="Rectangle 5"/>
          <p:cNvSpPr>
            <a:spLocks noChangeArrowheads="1"/>
          </p:cNvSpPr>
          <p:nvPr/>
        </p:nvSpPr>
        <p:spPr bwMode="auto">
          <a:xfrm>
            <a:off x="1419225" y="5397500"/>
            <a:ext cx="67341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rgbClr val="002060"/>
                </a:solidFill>
              </a:rPr>
              <a:t>Contact Information:</a:t>
            </a:r>
          </a:p>
          <a:p>
            <a:pPr algn="ctr"/>
            <a:r>
              <a:rPr lang="en-US" altLang="en-US">
                <a:solidFill>
                  <a:srgbClr val="002060"/>
                </a:solidFill>
              </a:rPr>
              <a:t> Phone number:  703-692-3706</a:t>
            </a:r>
          </a:p>
          <a:p>
            <a:pPr algn="ctr"/>
            <a:r>
              <a:rPr lang="en-US" altLang="en-US">
                <a:solidFill>
                  <a:srgbClr val="002060"/>
                </a:solidFill>
              </a:rPr>
              <a:t>Email:  Olufemi.o.adebiyi.ctr@mail.mil</a:t>
            </a:r>
          </a:p>
        </p:txBody>
      </p:sp>
      <p:sp>
        <p:nvSpPr>
          <p:cNvPr id="7" name="Rectangle 3"/>
          <p:cNvSpPr>
            <a:spLocks noChangeArrowheads="1"/>
          </p:cNvSpPr>
          <p:nvPr/>
        </p:nvSpPr>
        <p:spPr bwMode="auto">
          <a:xfrm>
            <a:off x="571500" y="1581150"/>
            <a:ext cx="8128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indent="0">
              <a:lnSpc>
                <a:spcPct val="80000"/>
              </a:lnSpc>
              <a:spcBef>
                <a:spcPct val="20000"/>
              </a:spcBef>
              <a:defRPr/>
            </a:pPr>
            <a:r>
              <a:rPr lang="en-US" altLang="en-US" b="0" dirty="0">
                <a:solidFill>
                  <a:srgbClr val="002060"/>
                </a:solidFill>
              </a:rPr>
              <a:t>Remember to read the following guides and practice using the CWB Tool with the DCIPS CWB test data:</a:t>
            </a:r>
          </a:p>
          <a:p>
            <a:pPr marL="0" indent="0">
              <a:lnSpc>
                <a:spcPct val="80000"/>
              </a:lnSpc>
              <a:spcBef>
                <a:spcPct val="20000"/>
              </a:spcBef>
              <a:defRPr/>
            </a:pPr>
            <a:endParaRPr lang="en-US" altLang="en-US" b="0" dirty="0">
              <a:solidFill>
                <a:srgbClr val="002060"/>
              </a:solidFill>
            </a:endParaRPr>
          </a:p>
          <a:p>
            <a:pPr>
              <a:lnSpc>
                <a:spcPct val="80000"/>
              </a:lnSpc>
              <a:spcBef>
                <a:spcPct val="20000"/>
              </a:spcBef>
              <a:buFontTx/>
              <a:buChar char="•"/>
              <a:defRPr/>
            </a:pPr>
            <a:r>
              <a:rPr lang="en-US" b="0" dirty="0">
                <a:solidFill>
                  <a:srgbClr val="002060"/>
                </a:solidFill>
              </a:rPr>
              <a:t>DCIPS CWB Extract &amp; Upload-Payout Processes User Guide</a:t>
            </a:r>
          </a:p>
          <a:p>
            <a:pPr>
              <a:lnSpc>
                <a:spcPct val="80000"/>
              </a:lnSpc>
              <a:spcBef>
                <a:spcPct val="20000"/>
              </a:spcBef>
              <a:buFontTx/>
              <a:buChar char="•"/>
              <a:defRPr/>
            </a:pPr>
            <a:endParaRPr lang="en-US" b="0" dirty="0">
              <a:solidFill>
                <a:srgbClr val="002060"/>
              </a:solidFill>
            </a:endParaRPr>
          </a:p>
          <a:p>
            <a:pPr>
              <a:lnSpc>
                <a:spcPct val="80000"/>
              </a:lnSpc>
              <a:spcBef>
                <a:spcPct val="20000"/>
              </a:spcBef>
              <a:buFontTx/>
              <a:buChar char="•"/>
              <a:defRPr/>
            </a:pPr>
            <a:r>
              <a:rPr lang="en-US" b="0" dirty="0">
                <a:solidFill>
                  <a:srgbClr val="002060"/>
                </a:solidFill>
              </a:rPr>
              <a:t>DCIPS CWB User Guide</a:t>
            </a:r>
          </a:p>
          <a:p>
            <a:pPr>
              <a:lnSpc>
                <a:spcPct val="80000"/>
              </a:lnSpc>
              <a:spcBef>
                <a:spcPct val="20000"/>
              </a:spcBef>
              <a:buFontTx/>
              <a:buChar char="•"/>
              <a:defRPr/>
            </a:pPr>
            <a:endParaRPr lang="en-US" altLang="en-US" b="0" dirty="0">
              <a:solidFill>
                <a:srgbClr val="002060"/>
              </a:solidFill>
            </a:endParaRPr>
          </a:p>
          <a:p>
            <a:pPr>
              <a:lnSpc>
                <a:spcPct val="80000"/>
              </a:lnSpc>
              <a:spcBef>
                <a:spcPct val="20000"/>
              </a:spcBef>
              <a:buFontTx/>
              <a:buChar char="•"/>
              <a:defRPr/>
            </a:pPr>
            <a:r>
              <a:rPr lang="en-US" b="0" dirty="0">
                <a:solidFill>
                  <a:srgbClr val="002060"/>
                </a:solidFill>
              </a:rPr>
              <a:t>DCIPS DPAT User Guide</a:t>
            </a:r>
            <a:r>
              <a:rPr lang="en-US" altLang="en-US" b="0" dirty="0">
                <a:solidFill>
                  <a:srgbClr val="002060"/>
                </a:solidFill>
              </a:rPr>
              <a:t> </a:t>
            </a:r>
          </a:p>
        </p:txBody>
      </p:sp>
      <p:pic>
        <p:nvPicPr>
          <p:cNvPr id="4" name="Audio 3">
            <a:hlinkClick r:id="" action="ppaction://media"/>
            <a:extLst>
              <a:ext uri="{FF2B5EF4-FFF2-40B4-BE49-F238E27FC236}">
                <a16:creationId xmlns:a16="http://schemas.microsoft.com/office/drawing/2014/main" id="{F7754198-8360-4757-8D18-53EFB760AC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621"/>
    </mc:Choice>
    <mc:Fallback xmlns="">
      <p:transition spd="slow" advTm="36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sz="1000" b="0"/>
          </a:p>
          <a:p>
            <a:endParaRPr lang="en-US" altLang="en-US" sz="1000" b="0"/>
          </a:p>
          <a:p>
            <a:fld id="{AED4CEB9-35A0-40BC-87AB-DC5FE824BEC7}" type="slidenum">
              <a:rPr lang="en-US" altLang="en-US" sz="1000" b="0" smtClean="0"/>
              <a:pPr/>
              <a:t>2</a:t>
            </a:fld>
            <a:endParaRPr lang="en-US" altLang="en-US" sz="1000" b="0"/>
          </a:p>
        </p:txBody>
      </p:sp>
      <p:pic>
        <p:nvPicPr>
          <p:cNvPr id="6147" name="Picture 4"/>
          <p:cNvPicPr>
            <a:picLocks noChangeAspect="1"/>
          </p:cNvPicPr>
          <p:nvPr/>
        </p:nvPicPr>
        <p:blipFill>
          <a:blip r:embed="rId5">
            <a:extLst>
              <a:ext uri="{28A0092B-C50C-407E-A947-70E740481C1C}">
                <a14:useLocalDpi xmlns:a14="http://schemas.microsoft.com/office/drawing/2010/main" val="0"/>
              </a:ext>
            </a:extLst>
          </a:blip>
          <a:srcRect r="1009"/>
          <a:stretch>
            <a:fillRect/>
          </a:stretch>
        </p:blipFill>
        <p:spPr bwMode="auto">
          <a:xfrm>
            <a:off x="234950" y="1397000"/>
            <a:ext cx="84836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286000" y="212725"/>
            <a:ext cx="6640513" cy="796925"/>
          </a:xfrm>
        </p:spPr>
        <p:txBody>
          <a:bodyPr/>
          <a:lstStyle/>
          <a:p>
            <a:pPr algn="r">
              <a:lnSpc>
                <a:spcPct val="100000"/>
              </a:lnSpc>
              <a:defRPr/>
            </a:pPr>
            <a:r>
              <a:rPr lang="en-US" altLang="en-US" cap="none" dirty="0">
                <a:latin typeface="+mn-lt"/>
              </a:rPr>
              <a:t>Data Extract Creation Tool</a:t>
            </a:r>
          </a:p>
        </p:txBody>
      </p:sp>
      <p:pic>
        <p:nvPicPr>
          <p:cNvPr id="2" name="Audio 1">
            <a:hlinkClick r:id="" action="ppaction://media"/>
            <a:extLst>
              <a:ext uri="{FF2B5EF4-FFF2-40B4-BE49-F238E27FC236}">
                <a16:creationId xmlns:a16="http://schemas.microsoft.com/office/drawing/2014/main" id="{E74C19A7-F74A-4039-891C-1F8D1AFA5E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8855"/>
    </mc:Choice>
    <mc:Fallback xmlns="">
      <p:transition spd="slow" advTm="58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1385629"/>
            <a:ext cx="8272463" cy="37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TextBox 3"/>
          <p:cNvSpPr txBox="1">
            <a:spLocks noChangeArrowheads="1"/>
          </p:cNvSpPr>
          <p:nvPr/>
        </p:nvSpPr>
        <p:spPr bwMode="auto">
          <a:xfrm>
            <a:off x="958056" y="5553075"/>
            <a:ext cx="6770688"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To add an employee, fill in all the cells highlighted in green</a:t>
            </a:r>
          </a:p>
        </p:txBody>
      </p:sp>
      <p:sp>
        <p:nvSpPr>
          <p:cNvPr id="12" name="Oval 11"/>
          <p:cNvSpPr/>
          <p:nvPr/>
        </p:nvSpPr>
        <p:spPr>
          <a:xfrm>
            <a:off x="3048000" y="1944688"/>
            <a:ext cx="2590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Audio 1">
            <a:hlinkClick r:id="" action="ppaction://media"/>
            <a:extLst>
              <a:ext uri="{FF2B5EF4-FFF2-40B4-BE49-F238E27FC236}">
                <a16:creationId xmlns:a16="http://schemas.microsoft.com/office/drawing/2014/main" id="{1059C907-ADEA-47DA-B870-EAF16B25E6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744"/>
    </mc:Choice>
    <mc:Fallback xmlns="">
      <p:transition spd="slow" advTm="9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1540668"/>
            <a:ext cx="8272463" cy="37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extBox 3"/>
          <p:cNvSpPr txBox="1">
            <a:spLocks noChangeArrowheads="1"/>
          </p:cNvSpPr>
          <p:nvPr/>
        </p:nvSpPr>
        <p:spPr bwMode="auto">
          <a:xfrm>
            <a:off x="609600" y="5715000"/>
            <a:ext cx="7602537"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When all the green cells are filled, click on the “Export” tab at the top</a:t>
            </a:r>
          </a:p>
        </p:txBody>
      </p:sp>
      <p:sp>
        <p:nvSpPr>
          <p:cNvPr id="2" name="Oval 1"/>
          <p:cNvSpPr/>
          <p:nvPr/>
        </p:nvSpPr>
        <p:spPr>
          <a:xfrm>
            <a:off x="609600" y="2020078"/>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Audio 2">
            <a:hlinkClick r:id="" action="ppaction://media"/>
            <a:extLst>
              <a:ext uri="{FF2B5EF4-FFF2-40B4-BE49-F238E27FC236}">
                <a16:creationId xmlns:a16="http://schemas.microsoft.com/office/drawing/2014/main" id="{EE5855C1-DD63-4B12-ADE9-E792C5E40B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214"/>
    </mc:Choice>
    <mc:Fallback xmlns="">
      <p:transition spd="slow" advTm="10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17" y="1322388"/>
            <a:ext cx="774382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extBox 1"/>
          <p:cNvSpPr txBox="1">
            <a:spLocks noChangeArrowheads="1"/>
          </p:cNvSpPr>
          <p:nvPr/>
        </p:nvSpPr>
        <p:spPr bwMode="auto">
          <a:xfrm>
            <a:off x="3666931" y="6214269"/>
            <a:ext cx="1524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dirty="0"/>
              <a:t>Click OK</a:t>
            </a:r>
          </a:p>
        </p:txBody>
      </p:sp>
      <p:cxnSp>
        <p:nvCxnSpPr>
          <p:cNvPr id="4" name="Straight Arrow Connector 3"/>
          <p:cNvCxnSpPr>
            <a:cxnSpLocks/>
          </p:cNvCxnSpPr>
          <p:nvPr/>
        </p:nvCxnSpPr>
        <p:spPr>
          <a:xfrm flipV="1">
            <a:off x="4733731" y="5691673"/>
            <a:ext cx="1163216" cy="4896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2A16B359-81FB-4C26-AE9B-331944A6FE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64"/>
    </mc:Choice>
    <mc:Fallback xmlns="">
      <p:transition spd="slow" advTm="6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80319"/>
            <a:ext cx="85344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2"/>
          <p:cNvSpPr txBox="1">
            <a:spLocks noChangeArrowheads="1"/>
          </p:cNvSpPr>
          <p:nvPr/>
        </p:nvSpPr>
        <p:spPr bwMode="auto">
          <a:xfrm>
            <a:off x="5726211" y="6052458"/>
            <a:ext cx="15240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dirty="0"/>
              <a:t>Click OK</a:t>
            </a:r>
          </a:p>
        </p:txBody>
      </p:sp>
      <p:cxnSp>
        <p:nvCxnSpPr>
          <p:cNvPr id="4" name="Straight Arrow Connector 3"/>
          <p:cNvCxnSpPr>
            <a:cxnSpLocks/>
          </p:cNvCxnSpPr>
          <p:nvPr/>
        </p:nvCxnSpPr>
        <p:spPr>
          <a:xfrm flipV="1">
            <a:off x="6848669" y="5075853"/>
            <a:ext cx="895739" cy="976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D1F57641-4DFC-4839-816A-84A3840E82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706"/>
    </mc:Choice>
    <mc:Fallback xmlns="">
      <p:transition spd="slow" advTm="7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1424085"/>
            <a:ext cx="87820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2"/>
          <p:cNvSpPr txBox="1">
            <a:spLocks noChangeArrowheads="1"/>
          </p:cNvSpPr>
          <p:nvPr/>
        </p:nvSpPr>
        <p:spPr bwMode="auto">
          <a:xfrm>
            <a:off x="4831702" y="6103517"/>
            <a:ext cx="1524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Click OK</a:t>
            </a:r>
          </a:p>
        </p:txBody>
      </p:sp>
      <p:cxnSp>
        <p:nvCxnSpPr>
          <p:cNvPr id="4" name="Straight Arrow Connector 3"/>
          <p:cNvCxnSpPr>
            <a:cxnSpLocks/>
          </p:cNvCxnSpPr>
          <p:nvPr/>
        </p:nvCxnSpPr>
        <p:spPr>
          <a:xfrm flipV="1">
            <a:off x="5971592" y="5262465"/>
            <a:ext cx="1586204" cy="8319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673F7586-5319-41CE-94F5-3358EAADA0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660"/>
    </mc:Choice>
    <mc:Fallback xmlns="">
      <p:transition spd="slow" advTm="6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476375"/>
            <a:ext cx="80010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TextBox 1"/>
          <p:cNvSpPr txBox="1">
            <a:spLocks noChangeArrowheads="1"/>
          </p:cNvSpPr>
          <p:nvPr/>
        </p:nvSpPr>
        <p:spPr bwMode="auto">
          <a:xfrm>
            <a:off x="117475" y="5562600"/>
            <a:ext cx="893445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t>Close out program.  The export is already saved in your CWB Folder, as the prior slide confirmed.  Choose “Don’t Save”</a:t>
            </a:r>
          </a:p>
        </p:txBody>
      </p:sp>
      <p:cxnSp>
        <p:nvCxnSpPr>
          <p:cNvPr id="4" name="Straight Arrow Connector 3"/>
          <p:cNvCxnSpPr/>
          <p:nvPr/>
        </p:nvCxnSpPr>
        <p:spPr>
          <a:xfrm flipV="1">
            <a:off x="6400800" y="4953000"/>
            <a:ext cx="2286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4556B564-1843-45AF-A1E2-155F713C04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754"/>
    </mc:Choice>
    <mc:Fallback xmlns="">
      <p:transition spd="slow" advTm="10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5756" y="1311534"/>
            <a:ext cx="5932488" cy="423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extBox 1"/>
          <p:cNvSpPr txBox="1">
            <a:spLocks noChangeArrowheads="1"/>
          </p:cNvSpPr>
          <p:nvPr/>
        </p:nvSpPr>
        <p:spPr bwMode="auto">
          <a:xfrm>
            <a:off x="146050" y="5657850"/>
            <a:ext cx="8843963" cy="1200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dirty="0"/>
              <a:t>Open the CWB that already has your other employees populated in the cells.  Click on the “Import” link highlighted in blue.</a:t>
            </a:r>
          </a:p>
        </p:txBody>
      </p:sp>
      <p:sp>
        <p:nvSpPr>
          <p:cNvPr id="7" name="Oval 6"/>
          <p:cNvSpPr/>
          <p:nvPr/>
        </p:nvSpPr>
        <p:spPr>
          <a:xfrm>
            <a:off x="2304662" y="3124199"/>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Audio 1">
            <a:hlinkClick r:id="" action="ppaction://media"/>
            <a:extLst>
              <a:ext uri="{FF2B5EF4-FFF2-40B4-BE49-F238E27FC236}">
                <a16:creationId xmlns:a16="http://schemas.microsoft.com/office/drawing/2014/main" id="{33F7808A-1BF9-451A-9237-A56B15C22C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765"/>
    </mc:Choice>
    <mc:Fallback xmlns="">
      <p:transition spd="slow" advTm="12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USD(P) Presentation Template">
  <a:themeElements>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SD(P)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SD(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SD(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SD(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SD(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SD(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SD(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SD(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SD(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SD(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SD(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SD(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OUSD(P) Presentation Template</Template>
  <TotalTime>27119</TotalTime>
  <Words>730</Words>
  <Application>Microsoft Office PowerPoint</Application>
  <PresentationFormat>On-screen Show (4:3)</PresentationFormat>
  <Paragraphs>68</Paragraphs>
  <Slides>15</Slides>
  <Notes>15</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Univers</vt:lpstr>
      <vt:lpstr>Wingdings</vt:lpstr>
      <vt:lpstr>Wingdings 2</vt:lpstr>
      <vt:lpstr>OUSD(P) Presentation Template</vt:lpstr>
      <vt:lpstr>PowerPoint Presentation</vt:lpstr>
      <vt:lpstr>Data Extract Creation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of Contact</vt:lpstr>
    </vt:vector>
  </TitlesOfParts>
  <Company>SRA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Math</dc:title>
  <dc:creator>Andy Bacon</dc:creator>
  <cp:lastModifiedBy>Morris, Aaron I CTR OSD OUSD INTEL (USA)</cp:lastModifiedBy>
  <cp:revision>3379</cp:revision>
  <cp:lastPrinted>2019-08-07T16:12:08Z</cp:lastPrinted>
  <dcterms:created xsi:type="dcterms:W3CDTF">2004-09-13T19:40:33Z</dcterms:created>
  <dcterms:modified xsi:type="dcterms:W3CDTF">2019-09-03T13:15:25Z</dcterms:modified>
</cp:coreProperties>
</file>